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5" r:id="rId4"/>
    <p:sldId id="261" r:id="rId5"/>
    <p:sldId id="262" r:id="rId6"/>
    <p:sldId id="264" r:id="rId7"/>
    <p:sldId id="263" r:id="rId8"/>
    <p:sldId id="260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4" autoAdjust="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4BFAFA-7EF8-49BB-9BC5-BF2830F6EB38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1536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B765CDF-4EBC-445B-886E-54C89057F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4F900-6B59-4258-AEC4-8156FBE16A7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6648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14600"/>
            <a:ext cx="9144000" cy="914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79800"/>
            <a:ext cx="9144000" cy="6350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66800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066800"/>
            <a:ext cx="762000" cy="5257800"/>
          </a:xfrm>
          <a:prstGeom prst="rect">
            <a:avLst/>
          </a:prstGeom>
          <a:noFill/>
          <a:ln w="190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00" y="1066800"/>
            <a:ext cx="762000" cy="525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5400000">
            <a:off x="4305300" y="2019300"/>
            <a:ext cx="533400" cy="9144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5400000">
            <a:off x="4038600" y="-4038600"/>
            <a:ext cx="10668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124200"/>
            <a:ext cx="5943600" cy="9144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City </a:t>
            </a:r>
            <a:r>
              <a:rPr lang="en-US" dirty="0" smtClean="0"/>
              <a:t>Council </a:t>
            </a:r>
            <a:r>
              <a:rPr lang="en-US" dirty="0" err="1" smtClean="0"/>
              <a:t>PowerPoints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86200"/>
            <a:ext cx="4648200" cy="635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Feb. 23, 2015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City Council </a:t>
            </a:r>
            <a:r>
              <a:rPr lang="en-US" dirty="0" err="1" smtClean="0"/>
              <a:t>PowerPoints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Always use this template. </a:t>
            </a:r>
          </a:p>
          <a:p>
            <a:pPr lvl="1">
              <a:buNone/>
            </a:pPr>
            <a:r>
              <a:rPr lang="en-US" sz="2800" dirty="0" smtClean="0"/>
              <a:t>PIO will email to all managers and directors.</a:t>
            </a:r>
          </a:p>
          <a:p>
            <a:pPr lvl="1">
              <a:buNone/>
            </a:pPr>
            <a:r>
              <a:rPr lang="en-US" sz="2800" dirty="0" smtClean="0"/>
              <a:t>Posted on Public Info page on extranet: www.cosatx.us/extranet</a:t>
            </a:r>
          </a:p>
          <a:p>
            <a:endParaRPr lang="en-US" dirty="0" smtClean="0"/>
          </a:p>
          <a:p>
            <a:r>
              <a:rPr lang="en-US" dirty="0" smtClean="0"/>
              <a:t>Use Arial Narrow for body font.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Never smaller than 28 points. </a:t>
            </a:r>
            <a:r>
              <a:rPr lang="en-US" sz="3200" dirty="0" smtClean="0"/>
              <a:t>(32 points is better)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dirty="0" smtClean="0"/>
              <a:t>Don’t cram too much info on each page.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Council </a:t>
            </a:r>
            <a:r>
              <a:rPr lang="en-US" dirty="0" err="1" smtClean="0"/>
              <a:t>PowerPoints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the bullets for better readability.</a:t>
            </a:r>
          </a:p>
          <a:p>
            <a:endParaRPr lang="en-US" dirty="0" smtClean="0"/>
          </a:p>
          <a:p>
            <a:r>
              <a:rPr lang="en-US" dirty="0" smtClean="0"/>
              <a:t>Bullet points rather than full text.</a:t>
            </a:r>
          </a:p>
          <a:p>
            <a:endParaRPr lang="en-US" dirty="0" smtClean="0"/>
          </a:p>
          <a:p>
            <a:r>
              <a:rPr lang="en-US" dirty="0" smtClean="0"/>
              <a:t>Don’t: change colors, all uppercase, highlights … all of which affect readability.</a:t>
            </a:r>
          </a:p>
          <a:p>
            <a:endParaRPr lang="en-US" dirty="0" smtClean="0"/>
          </a:p>
          <a:p>
            <a:r>
              <a:rPr lang="en-US" dirty="0" smtClean="0"/>
              <a:t>End on a slide with text on it. The title slide would be preferable.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good!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Key elements to the success of “The Bosque”:</a:t>
            </a:r>
          </a:p>
          <a:p>
            <a:r>
              <a:rPr lang="en-US" dirty="0" smtClean="0"/>
              <a:t>Current Development Phase II includes 3 elements </a:t>
            </a:r>
          </a:p>
          <a:p>
            <a:pPr lvl="1"/>
            <a:r>
              <a:rPr lang="en-US" u="sng" dirty="0" smtClean="0"/>
              <a:t>Concessionaire</a:t>
            </a:r>
            <a:r>
              <a:rPr lang="en-US" dirty="0" smtClean="0"/>
              <a:t> - to operate and manage “The Bosque” amenities including food trucks, miniature golf, concession building, etc. </a:t>
            </a:r>
            <a:r>
              <a:rPr lang="en-US" sz="2000" dirty="0" smtClean="0">
                <a:solidFill>
                  <a:srgbClr val="00B050"/>
                </a:solidFill>
              </a:rPr>
              <a:t>(authorized negotiations Nov. 2014)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u="sng" dirty="0" smtClean="0"/>
              <a:t>Concession Building </a:t>
            </a:r>
            <a:r>
              <a:rPr lang="en-US" dirty="0" smtClean="0"/>
              <a:t>- the anchor to the Bosque development to provide food, beverage, etc. for concessionaire to operate </a:t>
            </a:r>
            <a:r>
              <a:rPr lang="en-US" sz="2000" dirty="0" smtClean="0">
                <a:solidFill>
                  <a:srgbClr val="FF0000"/>
                </a:solidFill>
              </a:rPr>
              <a:t>(approval to execute contract Today)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u="sng" dirty="0" smtClean="0"/>
              <a:t>Miniature Golf Course </a:t>
            </a:r>
            <a:r>
              <a:rPr lang="en-US" dirty="0" smtClean="0"/>
              <a:t>– to be built by the City (Design / Build RFP) but operated  by the Concessionaire  </a:t>
            </a:r>
            <a:r>
              <a:rPr lang="en-US" sz="2000" dirty="0" smtClean="0">
                <a:solidFill>
                  <a:srgbClr val="FF0000"/>
                </a:solidFill>
              </a:rPr>
              <a:t>(approval to negotiate Today)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So’s</a:t>
            </a:r>
            <a:r>
              <a:rPr lang="en-US" dirty="0" smtClean="0"/>
              <a:t> this!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b="1" dirty="0" smtClean="0"/>
              <a:t>Phase II - Project Budget:				2014</a:t>
            </a:r>
          </a:p>
          <a:p>
            <a:pPr lvl="1">
              <a:defRPr/>
            </a:pPr>
            <a:r>
              <a:rPr lang="en-US" sz="2200" b="1" dirty="0" smtClean="0">
                <a:ea typeface="+mn-ea"/>
                <a:cs typeface="+mn-cs"/>
              </a:rPr>
              <a:t>Concession		$225,000</a:t>
            </a:r>
          </a:p>
          <a:p>
            <a:pPr lvl="1">
              <a:defRPr/>
            </a:pPr>
            <a:r>
              <a:rPr lang="en-US" sz="2200" dirty="0" smtClean="0">
                <a:ea typeface="+mn-ea"/>
                <a:cs typeface="+mn-cs"/>
              </a:rPr>
              <a:t>Miniature Golf course	$175,000   </a:t>
            </a:r>
            <a:r>
              <a:rPr lang="en-US" sz="2000" i="1" dirty="0" smtClean="0">
                <a:ea typeface="+mn-ea"/>
                <a:cs typeface="+mn-cs"/>
              </a:rPr>
              <a:t>(Pending Negotiations)</a:t>
            </a:r>
            <a:endParaRPr lang="en-US" sz="2200" i="1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sz="2200" b="1" dirty="0" smtClean="0">
                <a:ea typeface="+mn-ea"/>
                <a:cs typeface="+mn-cs"/>
              </a:rPr>
              <a:t>Site work			$  50,000</a:t>
            </a:r>
          </a:p>
          <a:p>
            <a:pPr lvl="1">
              <a:defRPr/>
            </a:pPr>
            <a:r>
              <a:rPr lang="en-US" sz="2200" b="1" dirty="0" smtClean="0">
                <a:ea typeface="+mn-ea"/>
                <a:cs typeface="+mn-cs"/>
              </a:rPr>
              <a:t>Utilities			$  70,000</a:t>
            </a:r>
          </a:p>
          <a:p>
            <a:pPr lvl="1">
              <a:defRPr/>
            </a:pPr>
            <a:r>
              <a:rPr lang="en-US" sz="2200" dirty="0" smtClean="0">
                <a:ea typeface="+mn-ea"/>
                <a:cs typeface="+mn-cs"/>
              </a:rPr>
              <a:t>Design			$  30,000</a:t>
            </a:r>
          </a:p>
          <a:p>
            <a:pPr lvl="1">
              <a:defRPr/>
            </a:pPr>
            <a:r>
              <a:rPr lang="en-US" sz="2200" u="sng" dirty="0" smtClean="0">
                <a:ea typeface="+mn-ea"/>
                <a:cs typeface="+mn-cs"/>
              </a:rPr>
              <a:t>Contingency		$100,000</a:t>
            </a:r>
          </a:p>
          <a:p>
            <a:pPr lvl="1">
              <a:defRPr/>
            </a:pPr>
            <a:r>
              <a:rPr lang="en-US" sz="2200" dirty="0" smtClean="0">
                <a:ea typeface="+mn-ea"/>
                <a:cs typeface="+mn-cs"/>
              </a:rPr>
              <a:t>Total			$650,000</a:t>
            </a:r>
          </a:p>
          <a:p>
            <a:pPr lvl="1">
              <a:defRPr/>
            </a:pPr>
            <a:endParaRPr lang="en-US" sz="2200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sz="2200" i="1" dirty="0" smtClean="0">
                <a:ea typeface="+mn-ea"/>
                <a:cs typeface="+mn-cs"/>
              </a:rPr>
              <a:t>Presented to Council in February 2014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Council </a:t>
            </a:r>
            <a:r>
              <a:rPr lang="en-US" dirty="0" err="1" smtClean="0"/>
              <a:t>PowerPoints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Ask vendors to use our template and review their presentations. 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7682" y="874059"/>
            <a:ext cx="7833591" cy="33617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003E28"/>
                </a:solidFill>
              </a:rPr>
              <a:t>Detailed Analysis: $80,000,000 of Road Projects Financed over 10 Years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1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442364" y="6252882"/>
            <a:ext cx="2133600" cy="365125"/>
          </a:xfrm>
          <a:prstGeom prst="rect">
            <a:avLst/>
          </a:prstGeom>
        </p:spPr>
        <p:txBody>
          <a:bodyPr lIns="82058" tIns="41029" rIns="82058" bIns="41029"/>
          <a:lstStyle>
            <a:lvl1pPr marL="0" algn="r" defTabSz="908328" rtl="0" eaLnBrk="1" latinLnBrk="0" hangingPunct="1">
              <a:lnSpc>
                <a:spcPct val="100000"/>
              </a:lnSpc>
              <a:spcBef>
                <a:spcPct val="0"/>
              </a:spcBef>
              <a:buClrTx/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4DF4B6E-05A8-4B57-A7B0-A6A2EC04F7BB}" type="slidenum">
              <a:rPr lang="en-US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7</a:t>
            </a:fld>
            <a:endParaRPr lang="en-US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2041" y="1095284"/>
            <a:ext cx="6199918" cy="5224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170825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Assembled marketing materials (aerials, plat maps, surveys, utility availability, etc...) along with information and data produced by the Certification program that is presently underway.</a:t>
            </a:r>
          </a:p>
          <a:p>
            <a:r>
              <a:rPr lang="en-US" dirty="0" smtClean="0"/>
              <a:t>UAV </a:t>
            </a:r>
            <a:r>
              <a:rPr lang="en-US" dirty="0" err="1" smtClean="0"/>
              <a:t>overflights</a:t>
            </a:r>
            <a:r>
              <a:rPr lang="en-US" dirty="0" smtClean="0"/>
              <a:t> of the Center have been completed and are now in editing and narration phase.</a:t>
            </a:r>
          </a:p>
          <a:p>
            <a:r>
              <a:rPr lang="en-US" dirty="0" smtClean="0"/>
              <a:t>The certification of the Park is approximately 70% complete.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124200"/>
            <a:ext cx="5943600" cy="9144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City </a:t>
            </a:r>
            <a:r>
              <a:rPr lang="en-US" dirty="0" smtClean="0"/>
              <a:t>Council </a:t>
            </a:r>
            <a:r>
              <a:rPr lang="en-US" dirty="0" err="1" smtClean="0"/>
              <a:t>PowerPoints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86200"/>
            <a:ext cx="4648200" cy="635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Feb. 23, 2015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SA PP 2011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COSA PP 2011</Template>
  <TotalTime>25</TotalTime>
  <Words>323</Words>
  <Application>Microsoft Office PowerPoint</Application>
  <PresentationFormat>On-screen Show (4:3)</PresentationFormat>
  <Paragraphs>48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Calibri</vt:lpstr>
      <vt:lpstr>COSA PP 2011</vt:lpstr>
      <vt:lpstr>City Council PowerPoints</vt:lpstr>
      <vt:lpstr>City Council PowerPoints</vt:lpstr>
      <vt:lpstr>City Council PowerPoints</vt:lpstr>
      <vt:lpstr>This is good!</vt:lpstr>
      <vt:lpstr>So’s this!</vt:lpstr>
      <vt:lpstr>City Council PowerPoints</vt:lpstr>
      <vt:lpstr>Detailed Analysis: $80,000,000 of Road Projects Financed over 10 Years </vt:lpstr>
      <vt:lpstr>Progress!</vt:lpstr>
      <vt:lpstr>City Council PowerPoints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 PowerPoints</dc:title>
  <dc:creator>anthony.wilson</dc:creator>
  <cp:lastModifiedBy>anthony.wilson</cp:lastModifiedBy>
  <cp:revision>4</cp:revision>
  <cp:lastPrinted>1601-01-01T00:00:00Z</cp:lastPrinted>
  <dcterms:created xsi:type="dcterms:W3CDTF">2015-02-23T17:54:36Z</dcterms:created>
  <dcterms:modified xsi:type="dcterms:W3CDTF">2015-02-23T18:19:52Z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TC062560581033</vt:lpwstr>
  </property>
</Properties>
</file>