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3" r:id="rId2"/>
    <p:sldId id="274" r:id="rId3"/>
    <p:sldId id="265" r:id="rId4"/>
    <p:sldId id="275" r:id="rId5"/>
    <p:sldId id="276" r:id="rId6"/>
    <p:sldId id="278" r:id="rId7"/>
    <p:sldId id="279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81327" autoAdjust="0"/>
  </p:normalViewPr>
  <p:slideViewPr>
    <p:cSldViewPr snapToGrid="0">
      <p:cViewPr varScale="1">
        <p:scale>
          <a:sx n="71" d="100"/>
          <a:sy n="71" d="100"/>
        </p:scale>
        <p:origin x="998" y="5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10/23/2018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10/23/2018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44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sz="1100" dirty="0" smtClean="0">
                <a:latin typeface="+mn-lt"/>
              </a:rPr>
              <a:t>GovQA:</a:t>
            </a:r>
          </a:p>
          <a:p>
            <a:pPr lvl="1">
              <a:buFontTx/>
              <a:buChar char="-"/>
            </a:pPr>
            <a:endParaRPr lang="en-US" sz="1100" dirty="0">
              <a:latin typeface="+mn-lt"/>
            </a:endParaRPr>
          </a:p>
          <a:p>
            <a:pPr lvl="1">
              <a:buFontTx/>
              <a:buChar char="-"/>
            </a:pPr>
            <a:r>
              <a:rPr lang="en-US" sz="1100" dirty="0" smtClean="0">
                <a:latin typeface="+mn-lt"/>
              </a:rPr>
              <a:t>PIR creator view  </a:t>
            </a:r>
          </a:p>
          <a:p>
            <a:pPr lvl="1">
              <a:buFontTx/>
              <a:buChar char="-"/>
            </a:pPr>
            <a:r>
              <a:rPr lang="en-US" sz="1100" dirty="0" smtClean="0">
                <a:latin typeface="+mn-lt"/>
              </a:rPr>
              <a:t>Staff response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41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/>
            <a:r>
              <a:rPr lang="en-US" sz="1100" dirty="0" smtClean="0">
                <a:latin typeface="+mn-lt"/>
              </a:rPr>
              <a:t>Written</a:t>
            </a:r>
            <a:r>
              <a:rPr lang="en-US" sz="1100" baseline="0" dirty="0" smtClean="0">
                <a:latin typeface="+mn-lt"/>
              </a:rPr>
              <a:t> includes </a:t>
            </a:r>
            <a:r>
              <a:rPr lang="en-US" sz="1100" dirty="0" smtClean="0">
                <a:latin typeface="+mn-lt"/>
              </a:rPr>
              <a:t>hard copy or electronic requests</a:t>
            </a:r>
            <a:endParaRPr lang="en-US" sz="1100" dirty="0">
              <a:latin typeface="+mn-lt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79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 smtClean="0">
                <a:latin typeface="+mn-lt"/>
              </a:rPr>
              <a:t>No need to provide anything new after the request</a:t>
            </a:r>
          </a:p>
          <a:p>
            <a:endParaRPr lang="en-US" sz="1100" dirty="0" smtClean="0">
              <a:latin typeface="+mn-lt"/>
            </a:endParaRPr>
          </a:p>
          <a:p>
            <a:r>
              <a:rPr lang="en-US" sz="1100" dirty="0" smtClean="0">
                <a:latin typeface="+mn-lt"/>
              </a:rPr>
              <a:t>Deadlines</a:t>
            </a:r>
            <a:r>
              <a:rPr lang="en-US" sz="1100" baseline="0" dirty="0" smtClean="0">
                <a:latin typeface="+mn-lt"/>
              </a:rPr>
              <a:t> are firm, must give specific reasons and request an extension if you CANNOT make the deadline</a:t>
            </a:r>
            <a:endParaRPr lang="en-US" sz="11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45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 smtClean="0">
                <a:latin typeface="+mn-lt"/>
              </a:rPr>
              <a:t>File attachments will save space</a:t>
            </a:r>
            <a:r>
              <a:rPr lang="en-US" sz="1100" baseline="0" dirty="0" smtClean="0">
                <a:latin typeface="+mn-lt"/>
              </a:rPr>
              <a:t> in your email and on the City’s servers</a:t>
            </a:r>
          </a:p>
          <a:p>
            <a:pPr defTabSz="931774"/>
            <a:r>
              <a:rPr lang="en-US" sz="1100" baseline="0" dirty="0" smtClean="0">
                <a:latin typeface="+mn-lt"/>
              </a:rPr>
              <a:t>Eliminates the need to use file transfer services for files too large to email </a:t>
            </a:r>
            <a:endParaRPr lang="en-US" sz="1100" dirty="0" smtClean="0">
              <a:latin typeface="+mn-lt"/>
            </a:endParaRPr>
          </a:p>
          <a:p>
            <a:endParaRPr lang="en-US" sz="1100" baseline="0" dirty="0" smtClean="0">
              <a:latin typeface="+mn-lt"/>
            </a:endParaRPr>
          </a:p>
          <a:p>
            <a:r>
              <a:rPr lang="en-US" sz="1100" dirty="0" smtClean="0">
                <a:latin typeface="+mn-lt"/>
                <a:cs typeface="Arial" panose="020B0604020202020204" pitchFamily="34" charset="0"/>
              </a:rPr>
              <a:t>Copying - limited use</a:t>
            </a:r>
          </a:p>
          <a:p>
            <a:r>
              <a:rPr lang="en-US" sz="1100" dirty="0" smtClean="0">
                <a:latin typeface="+mn-lt"/>
              </a:rPr>
              <a:t>Redacting - used by Legal and City Clerk only</a:t>
            </a:r>
          </a:p>
          <a:p>
            <a:endParaRPr lang="en-US" sz="1100" dirty="0" smtClean="0">
              <a:latin typeface="+mn-lt"/>
              <a:cs typeface="Arial" panose="020B0604020202020204" pitchFamily="34" charset="0"/>
            </a:endParaRPr>
          </a:p>
          <a:p>
            <a:r>
              <a:rPr lang="en-US" sz="1100" dirty="0" smtClean="0">
                <a:latin typeface="+mn-lt"/>
                <a:cs typeface="Arial" panose="020B0604020202020204" pitchFamily="34" charset="0"/>
              </a:rPr>
              <a:t>Enter all time whether you wish to bill the requestor</a:t>
            </a:r>
            <a:r>
              <a:rPr lang="en-US" sz="1100" baseline="0" dirty="0" smtClean="0">
                <a:latin typeface="+mn-lt"/>
                <a:cs typeface="Arial" panose="020B0604020202020204" pitchFamily="34" charset="0"/>
              </a:rPr>
              <a:t> or not</a:t>
            </a:r>
          </a:p>
          <a:p>
            <a:r>
              <a:rPr lang="en-US" sz="1100" baseline="0" dirty="0" smtClean="0">
                <a:latin typeface="+mn-lt"/>
                <a:cs typeface="Arial" panose="020B0604020202020204" pitchFamily="34" charset="0"/>
              </a:rPr>
              <a:t>Time is needed for City metrics and for state law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66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/>
            <a:r>
              <a:rPr lang="en-US" sz="1100" dirty="0" smtClean="0">
                <a:latin typeface="+mn-lt"/>
              </a:rPr>
              <a:t>R</a:t>
            </a:r>
            <a:r>
              <a:rPr lang="en-US" sz="1100" dirty="0" smtClean="0">
                <a:latin typeface="+mn-lt"/>
                <a:cs typeface="Arial" panose="020B0604020202020204" pitchFamily="34" charset="0"/>
              </a:rPr>
              <a:t>espond in notes with the new POC’s name</a:t>
            </a:r>
          </a:p>
          <a:p>
            <a:endParaRPr lang="en-US" sz="1100" dirty="0" smtClean="0">
              <a:latin typeface="+mn-lt"/>
            </a:endParaRPr>
          </a:p>
          <a:p>
            <a:r>
              <a:rPr lang="en-US" sz="1100" dirty="0" smtClean="0">
                <a:latin typeface="+mn-lt"/>
              </a:rPr>
              <a:t>Example of PO and Vendor reports</a:t>
            </a:r>
            <a:r>
              <a:rPr lang="en-US" sz="1100" baseline="0" dirty="0" smtClean="0">
                <a:latin typeface="+mn-lt"/>
              </a:rPr>
              <a:t> for Purchasing</a:t>
            </a:r>
            <a:endParaRPr lang="en-US" sz="11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3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57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2" name="Group 21"/>
          <p:cNvGrpSpPr/>
          <p:nvPr/>
        </p:nvGrpSpPr>
        <p:grpSpPr>
          <a:xfrm rot="10800000">
            <a:off x="11478768" y="0"/>
            <a:ext cx="713232" cy="6858000"/>
            <a:chOff x="0" y="0"/>
            <a:chExt cx="713232" cy="6858000"/>
          </a:xfrm>
        </p:grpSpPr>
        <p:sp>
          <p:nvSpPr>
            <p:cNvPr id="23" name="Rectangle 22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ectangle 23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2520" y="1188720"/>
            <a:ext cx="996696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2520" y="3749040"/>
            <a:ext cx="996696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10/23/2018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10/23/2018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10/23/2018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10/23/2018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520" y="1188720"/>
            <a:ext cx="9966960" cy="2514600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12520" y="3749040"/>
            <a:ext cx="996696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t>10/23/2018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10/23/2018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10/23/2018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10/23/2018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10/23/2018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solidFill>
            <a:schemeClr val="accent1"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10/23/2018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white"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40000"/>
                  <a:lumOff val="60000"/>
                  <a:alpha val="35000"/>
                </a:schemeClr>
              </a:gs>
              <a:gs pos="0">
                <a:schemeClr val="bg1">
                  <a:alpha val="4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auto">
          <a:xfrm>
            <a:off x="0" y="6309360"/>
            <a:ext cx="12188825" cy="50292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auto">
          <a:xfrm>
            <a:off x="0" y="6703255"/>
            <a:ext cx="12188825" cy="154745"/>
          </a:xfrm>
          <a:prstGeom prst="rect">
            <a:avLst/>
          </a:prstGeom>
          <a:solidFill>
            <a:schemeClr val="accent1">
              <a:alpha val="2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10/23/2018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2230" y="5599344"/>
            <a:ext cx="718457" cy="7184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600" b="1" kern="120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>
          <p15:clr>
            <a:srgbClr val="F26B43"/>
          </p15:clr>
        </p15:guide>
        <p15:guide id="5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2520" y="1188720"/>
            <a:ext cx="9966960" cy="2823882"/>
          </a:xfrm>
        </p:spPr>
        <p:txBody>
          <a:bodyPr/>
          <a:lstStyle/>
          <a:p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PIR Training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2520" y="4136318"/>
            <a:ext cx="9966960" cy="914400"/>
          </a:xfrm>
        </p:spPr>
        <p:txBody>
          <a:bodyPr/>
          <a:lstStyle/>
          <a:p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October 2018</a:t>
            </a:r>
            <a:endParaRPr lang="en-US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814" y="5386813"/>
            <a:ext cx="751438" cy="751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51" y="1362269"/>
            <a:ext cx="1492898" cy="14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87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PIR Training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Brief overview of public information requests</a:t>
            </a:r>
          </a:p>
          <a:p>
            <a:r>
              <a:rPr lang="en-US" dirty="0" smtClean="0"/>
              <a:t>Introduction to GovQA System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36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Public Information Requests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341120" y="1673352"/>
            <a:ext cx="9840686" cy="4343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Request for existing information</a:t>
            </a:r>
          </a:p>
          <a:p>
            <a:r>
              <a:rPr lang="en-US" dirty="0"/>
              <a:t>No </a:t>
            </a:r>
            <a:r>
              <a:rPr lang="en-US" dirty="0" smtClean="0"/>
              <a:t>requirement </a:t>
            </a:r>
            <a:r>
              <a:rPr lang="en-US" dirty="0"/>
              <a:t>to answer questions, compile data, create new information, or perform legal research</a:t>
            </a:r>
          </a:p>
          <a:p>
            <a:r>
              <a:rPr lang="en-US" dirty="0" smtClean="0"/>
              <a:t>Must be written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Public Information Requests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 must provide all documentation that existed when the request was received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Deadlines are established by state law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16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GovQA – Online System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341120" y="1673352"/>
            <a:ext cx="10850880" cy="4343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Emails from San Angelo Public Information Requests</a:t>
            </a:r>
          </a:p>
          <a:p>
            <a:r>
              <a:rPr lang="en-US" dirty="0" smtClean="0"/>
              <a:t>Attach all files through the system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Time entry is </a:t>
            </a:r>
            <a:r>
              <a:rPr lang="en-US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required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b="1" dirty="0" smtClean="0"/>
              <a:t>Researching</a:t>
            </a:r>
            <a:r>
              <a:rPr lang="en-US" dirty="0" smtClean="0"/>
              <a:t> - most, if not all, of your time entered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Copying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dirty="0" smtClean="0"/>
              <a:t>Redacting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00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Closing Remarks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341120" y="1673352"/>
            <a:ext cx="9971314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Estimated Go Live is November 1</a:t>
            </a:r>
            <a:r>
              <a:rPr lang="en-US" baseline="30000" dirty="0" smtClean="0"/>
              <a:t>st</a:t>
            </a:r>
            <a:endParaRPr lang="en-US" dirty="0"/>
          </a:p>
          <a:p>
            <a:r>
              <a:rPr lang="en-US" dirty="0" smtClean="0"/>
              <a:t>Assign a backup in GovQA if out of office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Do not forward system emails</a:t>
            </a:r>
          </a:p>
          <a:p>
            <a:r>
              <a:rPr lang="en-US" dirty="0" smtClean="0"/>
              <a:t>Let us know if some/all of the document should be redacted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Recurring PIRs may be setup in GovQA with deflection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7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8045" y="108490"/>
            <a:ext cx="8541572" cy="6599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8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er Blue 16x9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A 2015 Widescreen PP Template.potx" id="{38C765C1-9163-4A72-BCB9-8FFD95CF5F0B}" vid="{3A04DBA8-4A5A-4096-9AB0-4752DE5DAE9B}"/>
    </a:ext>
  </a:extLst>
</a:theme>
</file>

<file path=ppt/theme/theme2.xml><?xml version="1.0" encoding="utf-8"?>
<a:theme xmlns:a="http://schemas.openxmlformats.org/drawingml/2006/main" name="Office Theme">
  <a:themeElements>
    <a:clrScheme name="Sheer Blue">
      <a:dk1>
        <a:srgbClr val="000000"/>
      </a:dk1>
      <a:lt1>
        <a:sysClr val="window" lastClr="FFFFFF"/>
      </a:lt1>
      <a:dk2>
        <a:srgbClr val="323232"/>
      </a:dk2>
      <a:lt2>
        <a:srgbClr val="E5E8E8"/>
      </a:lt2>
      <a:accent1>
        <a:srgbClr val="14B4CA"/>
      </a:accent1>
      <a:accent2>
        <a:srgbClr val="F98A37"/>
      </a:accent2>
      <a:accent3>
        <a:srgbClr val="83C546"/>
      </a:accent3>
      <a:accent4>
        <a:srgbClr val="FFD937"/>
      </a:accent4>
      <a:accent5>
        <a:srgbClr val="6D79D1"/>
      </a:accent5>
      <a:accent6>
        <a:srgbClr val="E4607C"/>
      </a:accent6>
      <a:hlink>
        <a:srgbClr val="88CACA"/>
      </a:hlink>
      <a:folHlink>
        <a:srgbClr val="91A7CA"/>
      </a:folHlink>
    </a:clrScheme>
    <a:fontScheme name="Constantia">
      <a:majorFont>
        <a:latin typeface="Constantia" panose="0203060205030603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 panose="0203060205030603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Blue">
      <a:dk1>
        <a:srgbClr val="000000"/>
      </a:dk1>
      <a:lt1>
        <a:sysClr val="window" lastClr="FFFFFF"/>
      </a:lt1>
      <a:dk2>
        <a:srgbClr val="323232"/>
      </a:dk2>
      <a:lt2>
        <a:srgbClr val="E5E8E8"/>
      </a:lt2>
      <a:accent1>
        <a:srgbClr val="14B4CA"/>
      </a:accent1>
      <a:accent2>
        <a:srgbClr val="F98A37"/>
      </a:accent2>
      <a:accent3>
        <a:srgbClr val="83C546"/>
      </a:accent3>
      <a:accent4>
        <a:srgbClr val="FFD937"/>
      </a:accent4>
      <a:accent5>
        <a:srgbClr val="6D79D1"/>
      </a:accent5>
      <a:accent6>
        <a:srgbClr val="E4607C"/>
      </a:accent6>
      <a:hlink>
        <a:srgbClr val="88CACA"/>
      </a:hlink>
      <a:folHlink>
        <a:srgbClr val="91A7CA"/>
      </a:folHlink>
    </a:clrScheme>
    <a:fontScheme name="Constantia">
      <a:majorFont>
        <a:latin typeface="Constantia" panose="0203060205030603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 panose="020306020503060303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266</Words>
  <Application>Microsoft Office PowerPoint</Application>
  <PresentationFormat>Widescreen</PresentationFormat>
  <Paragraphs>52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Constantia</vt:lpstr>
      <vt:lpstr>Sheer Blue 16x9</vt:lpstr>
      <vt:lpstr>          PIR Training</vt:lpstr>
      <vt:lpstr>PIR Training</vt:lpstr>
      <vt:lpstr>Public Information Requests</vt:lpstr>
      <vt:lpstr>Public Information Requests</vt:lpstr>
      <vt:lpstr>GovQA – Online System</vt:lpstr>
      <vt:lpstr>Closing Remarks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Council</dc:title>
  <dc:creator>Groves, Brian</dc:creator>
  <cp:lastModifiedBy>Antilley, Julia</cp:lastModifiedBy>
  <cp:revision>13</cp:revision>
  <cp:lastPrinted>2018-10-19T19:10:08Z</cp:lastPrinted>
  <dcterms:created xsi:type="dcterms:W3CDTF">2015-11-23T21:06:30Z</dcterms:created>
  <dcterms:modified xsi:type="dcterms:W3CDTF">2018-10-23T19:24:08Z</dcterms:modified>
</cp:coreProperties>
</file>